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4" r:id="rId1"/>
  </p:sldMasterIdLst>
  <p:notesMasterIdLst>
    <p:notesMasterId r:id="rId22"/>
  </p:notesMasterIdLst>
  <p:handoutMasterIdLst>
    <p:handoutMasterId r:id="rId23"/>
  </p:handoutMasterIdLst>
  <p:sldIdLst>
    <p:sldId id="647" r:id="rId2"/>
    <p:sldId id="525" r:id="rId3"/>
    <p:sldId id="586" r:id="rId4"/>
    <p:sldId id="587" r:id="rId5"/>
    <p:sldId id="698" r:id="rId6"/>
    <p:sldId id="256" r:id="rId7"/>
    <p:sldId id="526" r:id="rId8"/>
    <p:sldId id="699" r:id="rId9"/>
    <p:sldId id="556" r:id="rId10"/>
    <p:sldId id="651" r:id="rId11"/>
    <p:sldId id="650" r:id="rId12"/>
    <p:sldId id="688" r:id="rId13"/>
    <p:sldId id="701" r:id="rId14"/>
    <p:sldId id="705" r:id="rId15"/>
    <p:sldId id="706" r:id="rId16"/>
    <p:sldId id="702" r:id="rId17"/>
    <p:sldId id="703" r:id="rId18"/>
    <p:sldId id="704" r:id="rId19"/>
    <p:sldId id="544" r:id="rId20"/>
    <p:sldId id="700" r:id="rId21"/>
  </p:sldIdLst>
  <p:sldSz cx="9144000" cy="5143500" type="screen16x9"/>
  <p:notesSz cx="6858000" cy="9144000"/>
  <p:embeddedFontLst>
    <p:embeddedFont>
      <p:font typeface="仿宋" pitchFamily="49" charset="-122"/>
      <p:regular r:id="rId24"/>
    </p:embeddedFont>
    <p:embeddedFont>
      <p:font typeface="隶书" pitchFamily="49" charset="-122"/>
      <p:regular r:id="rId25"/>
    </p:embeddedFont>
    <p:embeddedFont>
      <p:font typeface="Calibri" pitchFamily="34" charset="0"/>
      <p:regular r:id="rId26"/>
      <p:bold r:id="rId27"/>
      <p:italic r:id="rId28"/>
      <p:boldItalic r:id="rId29"/>
    </p:embeddedFont>
    <p:embeddedFont>
      <p:font typeface="黑体" pitchFamily="49" charset="-122"/>
      <p:regular r:id="rId30"/>
    </p:embeddedFont>
    <p:embeddedFont>
      <p:font typeface="楷体" pitchFamily="49" charset="-122"/>
      <p:regular r:id="rId31"/>
    </p:embeddedFont>
    <p:embeddedFont>
      <p:font typeface="Cambria Math" pitchFamily="18" charset="0"/>
      <p:regular r:id="rId32"/>
    </p:embeddedFont>
  </p:embeddedFontLst>
  <p:custDataLst>
    <p:tags r:id="rId3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tags" Target="tags/tag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69275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5520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9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35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型例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7"/>
            <a:ext cx="1605280" cy="523162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典型例题</a:t>
            </a:r>
            <a:endParaRPr kumimoji="1"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35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7" y="267635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1" tIns="45690" rIns="91381" bIns="456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5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6" y="195541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69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7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pPr algn="ctr"/>
            <a:r>
              <a:rPr kumimoji="1"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154336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131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14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单元内容结构图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1" y="648970"/>
            <a:ext cx="302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70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374785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51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18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回顾复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回顾复习</a:t>
            </a:r>
            <a:endParaRPr kumimoji="1"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88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7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91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73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709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17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15" indent="-342815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5" indent="-285679" algn="l" defTabSz="914172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6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2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58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4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29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5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2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8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3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9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5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tags" Target="../tags/tag34.xml"/><Relationship Id="rId7" Type="http://schemas.openxmlformats.org/officeDocument/2006/relationships/oleObject" Target="../embeddings/oleObject2.bin"/><Relationship Id="rId2" Type="http://schemas.openxmlformats.org/officeDocument/2006/relationships/tags" Target="../tags/tag3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3.wmf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2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835697" y="1203598"/>
            <a:ext cx="613501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第四章</a:t>
            </a:r>
            <a:r>
              <a:rPr lang="en-US" altLang="zh-CN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整式的加减</a:t>
            </a:r>
            <a:r>
              <a:rPr lang="zh-CN" altLang="en-US" sz="32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endParaRPr lang="en-US" altLang="zh-CN" sz="3200" dirty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4.2 </a:t>
            </a:r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整式的加法与减法</a:t>
            </a:r>
            <a:endParaRPr lang="en-US" altLang="zh-CN" sz="4000" dirty="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第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课时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整式的加减 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74512" y="1056389"/>
            <a:ext cx="4178935" cy="1641475"/>
            <a:chOff x="612" y="1177"/>
            <a:chExt cx="6581" cy="2585"/>
          </a:xfrm>
        </p:grpSpPr>
        <p:sp>
          <p:nvSpPr>
            <p:cNvPr id="107" name="文本框 106"/>
            <p:cNvSpPr txBox="1"/>
            <p:nvPr/>
          </p:nvSpPr>
          <p:spPr>
            <a:xfrm>
              <a:off x="612" y="1177"/>
              <a:ext cx="6581" cy="258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indent="0" eaLnBrk="1" latinLnBrk="0" hangingPunct="1">
                <a:lnSpc>
                  <a:spcPct val="120000"/>
                </a:lnSpc>
              </a:pPr>
              <a:r>
                <a:rPr sz="2800" b="0" dirty="0" smtClean="0">
                  <a:latin typeface="Times New Roman" pitchFamily="18" charset="0"/>
                  <a:cs typeface="Times New Roman" pitchFamily="18" charset="0"/>
                </a:rPr>
                <a:t>例</a:t>
              </a:r>
              <a:r>
                <a:rPr lang="en-US" sz="2800" b="0" dirty="0" smtClean="0">
                  <a:latin typeface="Times New Roman" pitchFamily="18" charset="0"/>
                  <a:cs typeface="Times New Roman" pitchFamily="18" charset="0"/>
                </a:rPr>
                <a:t>1 </a:t>
              </a:r>
              <a:r>
                <a:rPr sz="2800" b="0" dirty="0" err="1">
                  <a:latin typeface="Times New Roman" pitchFamily="18" charset="0"/>
                  <a:cs typeface="Times New Roman" pitchFamily="18" charset="0"/>
                </a:rPr>
                <a:t>计算</a:t>
              </a:r>
              <a:endParaRPr sz="2800" b="0" dirty="0">
                <a:latin typeface="Times New Roman" pitchFamily="18" charset="0"/>
                <a:cs typeface="Times New Roman" pitchFamily="18" charset="0"/>
              </a:endParaRPr>
            </a:p>
            <a:p>
              <a:pPr marL="0" indent="0" eaLnBrk="1" latinLnBrk="0" hangingPunct="1">
                <a:lnSpc>
                  <a:spcPct val="120000"/>
                </a:lnSpc>
              </a:pPr>
              <a:r>
                <a:rPr lang="zh-CN" sz="2800" b="0" dirty="0">
                  <a:latin typeface="Times New Roman" pitchFamily="18" charset="0"/>
                  <a:cs typeface="Times New Roman" pitchFamily="18" charset="0"/>
                </a:rPr>
                <a:t>（</a:t>
              </a:r>
              <a:r>
                <a:rPr lang="en-US" altLang="zh-CN" sz="2800" b="0" dirty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zh-CN" sz="2800" b="0" dirty="0">
                  <a:latin typeface="Times New Roman" pitchFamily="18" charset="0"/>
                  <a:cs typeface="Times New Roman" pitchFamily="18" charset="0"/>
                </a:rPr>
                <a:t>）</a:t>
              </a:r>
            </a:p>
            <a:p>
              <a:pPr marL="0" indent="0" eaLnBrk="1" latinLnBrk="0" hangingPunct="1">
                <a:lnSpc>
                  <a:spcPct val="120000"/>
                </a:lnSpc>
              </a:pPr>
              <a:r>
                <a:rPr lang="zh-CN" sz="2800" b="0" dirty="0">
                  <a:latin typeface="Times New Roman" pitchFamily="18" charset="0"/>
                  <a:cs typeface="Times New Roman" pitchFamily="18" charset="0"/>
                </a:rPr>
                <a:t>（</a:t>
              </a:r>
              <a:r>
                <a:rPr lang="en-US" altLang="zh-CN" sz="2800" b="0" dirty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zh-CN" sz="2800" b="0" dirty="0">
                  <a:latin typeface="Times New Roman" pitchFamily="18" charset="0"/>
                  <a:cs typeface="Times New Roman" pitchFamily="18" charset="0"/>
                </a:rPr>
                <a:t>）</a:t>
              </a:r>
            </a:p>
          </p:txBody>
        </p:sp>
        <p:graphicFrame>
          <p:nvGraphicFramePr>
            <p:cNvPr id="2" name="对象 -2147482382"/>
            <p:cNvGraphicFramePr>
              <a:graphicFrameLocks noChangeAspect="1"/>
            </p:cNvGraphicFramePr>
            <p:nvPr>
              <p:custDataLst>
                <p:tags r:id="rId2"/>
              </p:custDataLst>
            </p:nvPr>
          </p:nvGraphicFramePr>
          <p:xfrm>
            <a:off x="1984" y="2122"/>
            <a:ext cx="4197" cy="7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9" r:id="rId5" imgW="1257300" imgH="215900" progId="Equation.KSEE3">
                    <p:embed/>
                  </p:oleObj>
                </mc:Choice>
                <mc:Fallback>
                  <p:oleObj r:id="rId5" imgW="1257300" imgH="215900" progId="Equation.KSEE3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984" y="2122"/>
                          <a:ext cx="4197" cy="72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对象 -2147482381"/>
            <p:cNvGraphicFramePr>
              <a:graphicFrameLocks noChangeAspect="1"/>
            </p:cNvGraphicFramePr>
            <p:nvPr>
              <p:custDataLst>
                <p:tags r:id="rId3"/>
              </p:custDataLst>
            </p:nvPr>
          </p:nvGraphicFramePr>
          <p:xfrm>
            <a:off x="1984" y="2916"/>
            <a:ext cx="4196" cy="7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30" r:id="rId7" imgW="1231265" imgH="215900" progId="Equation.KSEE3">
                    <p:embed/>
                  </p:oleObj>
                </mc:Choice>
                <mc:Fallback>
                  <p:oleObj r:id="rId7" imgW="1231265" imgH="215900" progId="Equation.KSEE3">
                    <p:embed/>
                    <p:pic>
                      <p:nvPicPr>
                        <p:cNvPr id="0" name="图片 2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984" y="2916"/>
                          <a:ext cx="4196" cy="73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矩形 7"/>
          <p:cNvSpPr/>
          <p:nvPr/>
        </p:nvSpPr>
        <p:spPr>
          <a:xfrm>
            <a:off x="1081123" y="2697863"/>
            <a:ext cx="39524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s-E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解</a:t>
            </a:r>
            <a:r>
              <a:rPr lang="es-E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:(1)(2</a:t>
            </a:r>
            <a:r>
              <a:rPr lang="es-E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s-E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es-E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s-E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)+(5</a:t>
            </a:r>
            <a:r>
              <a:rPr lang="es-E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s-E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+4</a:t>
            </a:r>
            <a:r>
              <a:rPr lang="es-E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s-E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s-E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=2</a:t>
            </a:r>
            <a:r>
              <a:rPr lang="es-E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s-E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es-E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s-E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+5</a:t>
            </a:r>
            <a:r>
              <a:rPr lang="es-E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s-E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+4</a:t>
            </a:r>
            <a:r>
              <a:rPr lang="es-E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</a:p>
          <a:p>
            <a:pPr>
              <a:lnSpc>
                <a:spcPct val="150000"/>
              </a:lnSpc>
            </a:pPr>
            <a:r>
              <a:rPr lang="es-E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s-E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s-E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s-E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s-E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endParaRPr lang="es-E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148064" y="2791189"/>
            <a:ext cx="2882520" cy="19538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(2)(8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-7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)-(4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=8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-7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+5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91258" y="1131590"/>
            <a:ext cx="8256905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400" b="0" dirty="0" smtClean="0">
                <a:ea typeface="宋体" panose="02010600030101010101" pitchFamily="2" charset="-122"/>
              </a:rPr>
              <a:t>例</a:t>
            </a:r>
            <a:r>
              <a:rPr lang="en-US" sz="2400" b="0" dirty="0" smtClean="0">
                <a:latin typeface="宋体" panose="02010600030101010101" pitchFamily="2" charset="-122"/>
                <a:ea typeface="宋体" panose="02010600030101010101" pitchFamily="2" charset="-122"/>
              </a:rPr>
              <a:t>2 </a:t>
            </a:r>
            <a:r>
              <a:rPr lang="zh-CN" sz="2400" b="0" dirty="0">
                <a:ea typeface="宋体" panose="02010600030101010101" pitchFamily="2" charset="-122"/>
              </a:rPr>
              <a:t>做大、小两个长方形纸盒，尺寸</a:t>
            </a:r>
            <a:r>
              <a:rPr lang="zh-CN" sz="2400" b="0" dirty="0" smtClean="0">
                <a:ea typeface="宋体" panose="02010600030101010101" pitchFamily="2" charset="-122"/>
              </a:rPr>
              <a:t>如</a:t>
            </a:r>
            <a:r>
              <a:rPr lang="zh-CN" altLang="en-US" sz="2400" b="0" dirty="0" smtClean="0">
                <a:ea typeface="宋体" panose="02010600030101010101" pitchFamily="2" charset="-122"/>
              </a:rPr>
              <a:t>下表</a:t>
            </a:r>
            <a:r>
              <a:rPr lang="zh-CN" sz="2400" b="0" dirty="0" smtClean="0">
                <a:ea typeface="宋体" panose="02010600030101010101" pitchFamily="2" charset="-122"/>
              </a:rPr>
              <a:t>所示</a:t>
            </a:r>
            <a:r>
              <a:rPr lang="en-US" altLang="zh-CN" sz="2400" b="0" dirty="0" smtClean="0">
                <a:ea typeface="宋体" panose="02010600030101010101" pitchFamily="2" charset="-122"/>
              </a:rPr>
              <a:t>.</a:t>
            </a:r>
            <a:endParaRPr lang="zh-CN" altLang="en-US" sz="2400" b="0" dirty="0"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91375" y="3507854"/>
            <a:ext cx="7715250" cy="1128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ea typeface="宋体" panose="02010600030101010101" pitchFamily="2" charset="-122"/>
              </a:rPr>
              <a:t>（1）做这两个纸盒共用纸多少平方厘米？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ea typeface="宋体" panose="02010600030101010101" pitchFamily="2" charset="-122"/>
              </a:rPr>
              <a:t>（2）做大纸盒比做小纸盒多用纸多少平方厘米？</a:t>
            </a:r>
            <a:endParaRPr lang="zh-CN" altLang="en-US" sz="2400" b="0" dirty="0">
              <a:ea typeface="宋体" panose="02010600030101010101" pitchFamily="2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120768"/>
              </p:ext>
            </p:extLst>
          </p:nvPr>
        </p:nvGraphicFramePr>
        <p:xfrm>
          <a:off x="1907704" y="1593255"/>
          <a:ext cx="5112568" cy="19202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78142"/>
                <a:gridCol w="1278142"/>
                <a:gridCol w="1278142"/>
                <a:gridCol w="1278142"/>
              </a:tblGrid>
              <a:tr h="5023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类型</a:t>
                      </a:r>
                      <a:endParaRPr lang="zh-CN" altLang="en-US" sz="24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方正书宋_GBK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长</a:t>
                      </a:r>
                      <a:r>
                        <a:rPr lang="en-US" altLang="zh-CN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cm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方正书宋_GBK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宽</a:t>
                      </a:r>
                      <a:r>
                        <a:rPr lang="en-US" altLang="zh-CN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cm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方正书宋_GBK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高</a:t>
                      </a:r>
                      <a:r>
                        <a:rPr lang="en-US" altLang="zh-CN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cm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方正书宋_GBK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357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小纸盒</a:t>
                      </a:r>
                      <a:endParaRPr lang="zh-CN" altLang="en-US" sz="24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方正书宋_GBK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2400" i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方正书宋_GBK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2400" i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方正书宋_GBK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2400" i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方正书宋_GBK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大纸盒</a:t>
                      </a:r>
                      <a:endParaRPr lang="zh-CN" altLang="en-US" sz="24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方正书宋_GBK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</a:t>
                      </a:r>
                      <a:r>
                        <a:rPr lang="en-US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2400" i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方正书宋_GBK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2400" i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方正书宋_GBK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4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2400" i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方正书宋_GBK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文本框 102"/>
          <p:cNvSpPr txBox="1"/>
          <p:nvPr/>
        </p:nvSpPr>
        <p:spPr>
          <a:xfrm>
            <a:off x="962261" y="1116283"/>
            <a:ext cx="7353935" cy="9544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解：小纸盒的</a:t>
            </a:r>
            <a:r>
              <a:rPr lang="zh-CN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表面积是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1703608" y="1698009"/>
            <a:ext cx="6778081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大纸盒的表面积</a:t>
            </a:r>
            <a:r>
              <a:rPr lang="zh-CN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是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(6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+8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+6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62261" y="2244866"/>
            <a:ext cx="7978080" cy="24929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sz="2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（1）由</a:t>
            </a:r>
            <a:r>
              <a:rPr lang="zh-CN" sz="26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题意</a:t>
            </a:r>
            <a:r>
              <a:rPr lang="zh-CN" altLang="en-US" sz="26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，得</a:t>
            </a:r>
            <a:r>
              <a:rPr lang="zh-CN" sz="26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：</a:t>
            </a:r>
            <a:endParaRPr lang="en-US" altLang="zh-CN" sz="2600" b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(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)+(6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+8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+6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25000"/>
              </a:lnSpc>
            </a:pPr>
            <a:r>
              <a:rPr lang="en-US" altLang="zh-CN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=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+6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+8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+6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endParaRPr lang="en-US" altLang="zh-CN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=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+10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+8</a:t>
            </a:r>
            <a:r>
              <a:rPr lang="en-US" altLang="zh-CN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ca.</a:t>
            </a:r>
            <a:endParaRPr lang="en-US" altLang="zh-CN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zh-CN" altLang="en-US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因此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做这两个纸盒共用纸</a:t>
            </a:r>
            <a:r>
              <a:rPr lang="en-US" altLang="zh-CN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altLang="zh-CN" sz="2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+10</a:t>
            </a:r>
            <a:r>
              <a:rPr lang="en-US" altLang="zh-CN" sz="2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altLang="zh-CN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+8</a:t>
            </a:r>
            <a:r>
              <a:rPr lang="en-US" altLang="zh-CN" sz="2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altLang="zh-CN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)cm</a:t>
            </a:r>
            <a:r>
              <a:rPr lang="en-US" altLang="zh-CN" sz="26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zh-CN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文本框 102"/>
          <p:cNvSpPr txBox="1"/>
          <p:nvPr/>
        </p:nvSpPr>
        <p:spPr>
          <a:xfrm>
            <a:off x="962261" y="1116283"/>
            <a:ext cx="7353935" cy="9544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解：小纸盒的</a:t>
            </a:r>
            <a:r>
              <a:rPr lang="zh-CN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表面积是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1703608" y="1698009"/>
            <a:ext cx="6778081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大纸盒的表面积</a:t>
            </a:r>
            <a:r>
              <a:rPr lang="zh-CN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是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(6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+8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+6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altLang="zh-CN" sz="28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62260" y="2355726"/>
            <a:ext cx="8181739" cy="224676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由题意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得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(6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+8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+6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)-(2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25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=6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+8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+6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+6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ca.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因此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做大纸盒比做小纸盒多</a:t>
            </a:r>
            <a:r>
              <a:rPr lang="zh-CN" alt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用纸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+6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)cm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39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7"/>
              <p:cNvSpPr txBox="1"/>
              <p:nvPr/>
            </p:nvSpPr>
            <p:spPr>
              <a:xfrm>
                <a:off x="889115" y="1131590"/>
                <a:ext cx="7715334" cy="12759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zh-CN" sz="2400" b="0" dirty="0" smtClean="0">
                    <a:latin typeface="Times New Roman" pitchFamily="18" charset="0"/>
                    <a:cs typeface="Times New Roman" pitchFamily="18" charset="0"/>
                  </a:rPr>
                  <a:t>例</a:t>
                </a:r>
                <a:r>
                  <a:rPr lang="en-US" sz="2400" b="0" dirty="0" smtClean="0">
                    <a:latin typeface="Times New Roman" pitchFamily="18" charset="0"/>
                    <a:cs typeface="Times New Roman" pitchFamily="18" charset="0"/>
                  </a:rPr>
                  <a:t>3   </a:t>
                </a:r>
                <a:r>
                  <a:rPr lang="zh-CN" altLang="en-US" sz="2400" b="0" dirty="0" smtClean="0">
                    <a:latin typeface="Times New Roman" pitchFamily="18" charset="0"/>
                    <a:cs typeface="Times New Roman" pitchFamily="18" charset="0"/>
                  </a:rPr>
                  <a:t>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400" i="1" dirty="0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zh-CN" sz="24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zh-CN" altLang="en-US" sz="2400" dirty="0">
                    <a:latin typeface="Times New Roman" pitchFamily="18" charset="0"/>
                    <a:cs typeface="Times New Roman" pitchFamily="18" charset="0"/>
                  </a:rPr>
                  <a:t>－</a:t>
                </a:r>
                <a:r>
                  <a:rPr lang="en-US" altLang="zh-CN" sz="24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zh-CN" altLang="en-US" sz="2400" dirty="0">
                    <a:latin typeface="Times New Roman" pitchFamily="18" charset="0"/>
                    <a:cs typeface="Times New Roman" pitchFamily="18" charset="0"/>
                  </a:rPr>
                  <a:t>（</a:t>
                </a:r>
                <a:r>
                  <a:rPr lang="en-US" altLang="zh-CN" sz="24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zh-CN" altLang="en-US" sz="2400" dirty="0">
                    <a:latin typeface="Times New Roman" pitchFamily="18" charset="0"/>
                    <a:cs typeface="Times New Roman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i="1" dirty="0"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en-US" altLang="zh-CN" sz="24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zh-CN" altLang="en-US" sz="2400" dirty="0">
                    <a:latin typeface="Times New Roman" pitchFamily="18" charset="0"/>
                    <a:cs typeface="Times New Roman" pitchFamily="18" charset="0"/>
                  </a:rPr>
                  <a:t>）＋（</a:t>
                </a:r>
                <a:r>
                  <a:rPr lang="en-US" altLang="zh-CN" sz="2400" dirty="0">
                    <a:latin typeface="Times New Roman" pitchFamily="18" charset="0"/>
                    <a:cs typeface="Times New Roman" pitchFamily="18" charset="0"/>
                  </a:rPr>
                  <a:t>﹣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400" i="1" dirty="0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zh-CN" sz="24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zh-CN" altLang="en-US" sz="2400" dirty="0">
                    <a:latin typeface="Times New Roman" pitchFamily="18" charset="0"/>
                    <a:cs typeface="Times New Roman" pitchFamily="18" charset="0"/>
                  </a:rPr>
                  <a:t>＋</a:t>
                </a:r>
                <a:r>
                  <a:rPr lang="en-US" altLang="zh-CN" sz="24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i="1" dirty="0"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en-US" altLang="zh-CN" sz="2400" baseline="30000" dirty="0">
                    <a:latin typeface="Times New Roman" pitchFamily="18" charset="0"/>
                    <a:cs typeface="Times New Roman" pitchFamily="18" charset="0"/>
                  </a:rPr>
                  <a:t>2 </a:t>
                </a:r>
                <a:r>
                  <a:rPr lang="zh-CN" altLang="en-US" sz="2400" dirty="0" smtClean="0">
                    <a:latin typeface="Times New Roman" pitchFamily="18" charset="0"/>
                    <a:cs typeface="Times New Roman" pitchFamily="18" charset="0"/>
                  </a:rPr>
                  <a:t>）的值，其中</a:t>
                </a:r>
                <a:endParaRPr lang="en-US" altLang="zh-CN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altLang="zh-CN" sz="2400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zh-CN" altLang="en-US" sz="2400" dirty="0" smtClean="0">
                    <a:latin typeface="Times New Roman" pitchFamily="18" charset="0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latin typeface="Times New Roman" pitchFamily="18" charset="0"/>
                    <a:cs typeface="Times New Roman" pitchFamily="18" charset="0"/>
                  </a:rPr>
                  <a:t>﹣2</a:t>
                </a:r>
                <a:r>
                  <a:rPr lang="zh-CN" altLang="en-US" sz="2400" dirty="0" smtClean="0">
                    <a:latin typeface="Times New Roman" pitchFamily="18" charset="0"/>
                    <a:cs typeface="Times New Roman" pitchFamily="18" charset="0"/>
                  </a:rPr>
                  <a:t>，</a:t>
                </a:r>
                <a:r>
                  <a:rPr lang="en-US" altLang="zh-CN" sz="2400" i="1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zh-CN" altLang="en-US" sz="2400" dirty="0">
                    <a:latin typeface="Times New Roman" pitchFamily="18" charset="0"/>
                    <a:cs typeface="Times New Roman" pitchFamily="18" charset="0"/>
                  </a:rPr>
                  <a:t> ＝</a:t>
                </a:r>
                <a:r>
                  <a:rPr lang="en-US" altLang="zh-CN" sz="2400" dirty="0"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zh-CN" altLang="en-US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115" y="1131590"/>
                <a:ext cx="7715334" cy="1275990"/>
              </a:xfrm>
              <a:prstGeom prst="rect">
                <a:avLst/>
              </a:prstGeom>
              <a:blipFill rotWithShape="1">
                <a:blip r:embed="rId2"/>
                <a:stretch>
                  <a:fillRect l="-1265" b="-3828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080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71600" y="699542"/>
                <a:ext cx="5976664" cy="2421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解：</a:t>
                </a:r>
                <a:r>
                  <a:rPr lang="en-US" altLang="zh-CN" sz="2400" dirty="0">
                    <a:solidFill>
                      <a:srgbClr val="FF0000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400" i="1" dirty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－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（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en-US" altLang="zh-CN" sz="2400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）＋（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﹣</a:t>
                </a:r>
                <a:r>
                  <a:rPr lang="en-US" altLang="zh-CN" sz="2400" dirty="0">
                    <a:solidFill>
                      <a:srgbClr val="FF0000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400" i="1" dirty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＋</a:t>
                </a:r>
                <a:r>
                  <a:rPr lang="en-US" altLang="zh-CN" sz="2400" dirty="0">
                    <a:solidFill>
                      <a:srgbClr val="FF0000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en-US" altLang="zh-CN" sz="2400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 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）</a:t>
                </a:r>
                <a:endParaRPr lang="en-US" altLang="zh-CN" sz="24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   ＝</a:t>
                </a:r>
                <a:r>
                  <a:rPr lang="en-US" altLang="zh-CN" sz="2400" dirty="0">
                    <a:solidFill>
                      <a:srgbClr val="FF0000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400" i="1" dirty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－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en-US" altLang="zh-CN" sz="2400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﹣</a:t>
                </a:r>
                <a:r>
                  <a:rPr lang="en-US" altLang="zh-CN" sz="2400" dirty="0">
                    <a:solidFill>
                      <a:srgbClr val="FF0000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400" i="1" dirty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＋</a:t>
                </a:r>
                <a:r>
                  <a:rPr lang="en-US" altLang="zh-CN" sz="2400" dirty="0">
                    <a:solidFill>
                      <a:srgbClr val="FF0000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en-US" altLang="zh-CN" sz="2400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 </a:t>
                </a:r>
                <a:endParaRPr lang="en-US" altLang="zh-CN" sz="2400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   ＝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﹣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3</m:t>
                    </m:r>
                  </m:oMath>
                </a14:m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＋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y</a:t>
                </a:r>
                <a:r>
                  <a:rPr lang="en-US" altLang="zh-CN" sz="2400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zh-CN" altLang="en-US" sz="24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699542"/>
                <a:ext cx="5976664" cy="2421817"/>
              </a:xfrm>
              <a:prstGeom prst="rect">
                <a:avLst/>
              </a:prstGeom>
              <a:blipFill rotWithShape="1">
                <a:blip r:embed="rId2"/>
                <a:stretch>
                  <a:fillRect l="-1529" b="-22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259632" y="3003798"/>
                <a:ext cx="5472608" cy="1868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当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＝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﹣2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，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＝</a:t>
                </a:r>
                <a:r>
                  <a:rPr lang="en-US" altLang="zh-CN" sz="2400" dirty="0">
                    <a:solidFill>
                      <a:srgbClr val="FF0000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时</a:t>
                </a:r>
                <a:endParaRPr lang="en-US" altLang="zh-CN" sz="24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原式＝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﹣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3</m:t>
                    </m:r>
                  </m:oMath>
                </a14:m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×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（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﹣2 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） 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＋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（</a:t>
                </a:r>
                <a:r>
                  <a:rPr lang="en-US" altLang="zh-CN" sz="2400" dirty="0">
                    <a:solidFill>
                      <a:srgbClr val="FF0000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  <m:r>
                      <a:rPr lang="en-US" altLang="zh-CN" sz="2400" i="0" dirty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）</a:t>
                </a:r>
                <a:r>
                  <a:rPr lang="en-US" altLang="zh-CN" sz="2400" baseline="30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  <a:p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6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＋（</a:t>
                </a:r>
                <a:r>
                  <a:rPr lang="en-US" altLang="zh-CN" sz="2400" dirty="0">
                    <a:solidFill>
                      <a:srgbClr val="FF0000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9</m:t>
                        </m:r>
                      </m:den>
                    </m:f>
                    <m:r>
                      <a:rPr lang="en-US" altLang="zh-CN" sz="2400" i="1" dirty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）＝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6</a:t>
                </a:r>
                <a:r>
                  <a:rPr lang="en-US" altLang="zh-CN" sz="2400" dirty="0">
                    <a:solidFill>
                      <a:srgbClr val="FF0000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zh-CN" altLang="en-US" sz="24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3003798"/>
                <a:ext cx="5472608" cy="1868397"/>
              </a:xfrm>
              <a:prstGeom prst="rect">
                <a:avLst/>
              </a:prstGeom>
              <a:blipFill rotWithShape="1">
                <a:blip r:embed="rId3"/>
                <a:stretch>
                  <a:fillRect l="-1784" b="-22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923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089" name="组合 3"/>
          <p:cNvGrpSpPr/>
          <p:nvPr/>
        </p:nvGrpSpPr>
        <p:grpSpPr>
          <a:xfrm>
            <a:off x="1000050" y="1189468"/>
            <a:ext cx="6730001" cy="1303055"/>
            <a:chOff x="1493" y="1251"/>
            <a:chExt cx="10469" cy="2378"/>
          </a:xfrm>
        </p:grpSpPr>
        <p:sp>
          <p:nvSpPr>
            <p:cNvPr id="89090" name="文本框 117"/>
            <p:cNvSpPr txBox="1"/>
            <p:nvPr/>
          </p:nvSpPr>
          <p:spPr>
            <a:xfrm>
              <a:off x="1493" y="1251"/>
              <a:ext cx="10469" cy="23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marL="360000" indent="-360000">
                <a:lnSpc>
                  <a:spcPct val="150000"/>
                </a:lnSpc>
              </a:pPr>
              <a:r>
                <a:rPr lang="en-US" altLang="zh-CN" sz="2800" b="1" dirty="0">
                  <a:solidFill>
                    <a:srgbClr val="FF0000"/>
                  </a:solidFill>
                  <a:latin typeface="Times New Roman"/>
                  <a:ea typeface="黑体" panose="02010609060101010101" pitchFamily="2" charset="-122"/>
                </a:rPr>
                <a:t>1</a:t>
              </a:r>
              <a:r>
                <a:rPr lang="zh-CN" altLang="en-US" sz="2800" b="1" dirty="0">
                  <a:solidFill>
                    <a:srgbClr val="FF0000"/>
                  </a:solidFill>
                  <a:latin typeface="Times New Roman"/>
                  <a:ea typeface="黑体" panose="02010609060101010101" pitchFamily="2" charset="-122"/>
                </a:rPr>
                <a:t>. </a:t>
              </a:r>
              <a:r>
                <a:rPr lang="zh-CN" altLang="en-US" sz="2800" b="1" dirty="0">
                  <a:solidFill>
                    <a:prstClr val="black"/>
                  </a:solidFill>
                  <a:latin typeface="Times New Roman"/>
                  <a:ea typeface="楷体" panose="02010609060101010101" pitchFamily="49" charset="-122"/>
                  <a:cs typeface="楷体" panose="02010609060101010101" pitchFamily="49" charset="-122"/>
                </a:rPr>
                <a:t>已知                                                            则</a:t>
              </a:r>
            </a:p>
          </p:txBody>
        </p:sp>
        <p:pic>
          <p:nvPicPr>
            <p:cNvPr id="89091" name="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85" y="1617"/>
              <a:ext cx="8203" cy="66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9092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54" y="2776"/>
              <a:ext cx="7840" cy="73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9093" name="文本框 4"/>
          <p:cNvSpPr txBox="1"/>
          <p:nvPr/>
        </p:nvSpPr>
        <p:spPr>
          <a:xfrm>
            <a:off x="1000049" y="2892672"/>
            <a:ext cx="7432735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/>
                <a:ea typeface="黑体" panose="02010609060101010101" pitchFamily="2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Times New Roman"/>
                <a:ea typeface="黑体" panose="02010609060101010101" pitchFamily="2" charset="-122"/>
              </a:rPr>
              <a:t>. </a:t>
            </a:r>
            <a:r>
              <a:rPr lang="zh-CN" altLang="en-US" sz="28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若</a:t>
            </a:r>
            <a:r>
              <a:rPr lang="en-US" altLang="zh-CN" sz="2800" b="1" i="1" dirty="0" err="1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mn</a:t>
            </a:r>
            <a:r>
              <a:rPr lang="en-US" altLang="zh-CN" sz="2800" b="1" i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28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= </a:t>
            </a:r>
            <a:r>
              <a:rPr lang="en-US" altLang="zh-CN" sz="2800" b="1" i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m</a:t>
            </a:r>
            <a:r>
              <a:rPr lang="en-US" altLang="zh-CN" sz="28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+3</a:t>
            </a:r>
            <a:r>
              <a:rPr lang="zh-CN" altLang="en-US" sz="28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，则</a:t>
            </a:r>
            <a:r>
              <a:rPr lang="en-US" altLang="zh-CN" sz="28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en-US" altLang="zh-CN" sz="2800" b="1" i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mn</a:t>
            </a:r>
            <a:r>
              <a:rPr lang="en-US" altLang="zh-CN" sz="28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+3</a:t>
            </a:r>
            <a:r>
              <a:rPr lang="en-US" altLang="zh-CN" sz="2800" b="1" i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m</a:t>
            </a:r>
            <a:r>
              <a:rPr lang="en-US" altLang="zh-CN" sz="28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–5</a:t>
            </a:r>
            <a:r>
              <a:rPr lang="en-US" altLang="zh-CN" sz="2800" b="1" i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mn</a:t>
            </a:r>
            <a:r>
              <a:rPr lang="en-US" altLang="zh-CN" sz="28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+10=______.</a:t>
            </a:r>
            <a:endParaRPr lang="zh-CN" altLang="en-US" sz="2800" b="1" dirty="0">
              <a:solidFill>
                <a:prstClr val="black"/>
              </a:solidFill>
              <a:latin typeface="Times New Roman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矩形 5135"/>
          <p:cNvSpPr/>
          <p:nvPr/>
        </p:nvSpPr>
        <p:spPr>
          <a:xfrm>
            <a:off x="3436751" y="1917092"/>
            <a:ext cx="1856598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–9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a</a:t>
            </a:r>
            <a:r>
              <a:rPr lang="en-US" altLang="zh-CN" sz="28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+5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–4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8" name="矩形 5135"/>
          <p:cNvSpPr/>
          <p:nvPr/>
        </p:nvSpPr>
        <p:spPr>
          <a:xfrm>
            <a:off x="7242946" y="2827466"/>
            <a:ext cx="364202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5518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/>
          </p:cNvSpPr>
          <p:nvPr/>
        </p:nvSpPr>
        <p:spPr>
          <a:xfrm>
            <a:off x="970979" y="1255285"/>
            <a:ext cx="1631686" cy="3238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Times New Roman"/>
                <a:ea typeface="黑体" panose="02010609060101010101" pitchFamily="2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Times New Roman"/>
                <a:ea typeface="黑体" panose="02010609060101010101" pitchFamily="2" charset="-122"/>
              </a:rPr>
              <a:t>.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计算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</a:p>
        </p:txBody>
      </p:sp>
      <p:sp>
        <p:nvSpPr>
          <p:cNvPr id="96259" name="Rectangle 3"/>
          <p:cNvSpPr>
            <a:spLocks noGrp="1"/>
          </p:cNvSpPr>
          <p:nvPr/>
        </p:nvSpPr>
        <p:spPr>
          <a:xfrm>
            <a:off x="2195736" y="908210"/>
            <a:ext cx="6037262" cy="3473331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altLang="zh-CN" sz="2400" b="1" dirty="0">
              <a:solidFill>
                <a:prstClr val="black"/>
              </a:solidFill>
              <a:latin typeface="Times New Roman"/>
              <a:ea typeface="黑体" panose="02010609060101010101" pitchFamily="2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（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1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）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–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   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ab</a:t>
            </a:r>
            <a:r>
              <a:rPr lang="en-US" altLang="zh-CN" sz="2400" b="1" baseline="30000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3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+2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a</a:t>
            </a:r>
            <a:r>
              <a:rPr lang="en-US" altLang="zh-CN" sz="2400" b="1" baseline="30000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3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b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–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   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a</a:t>
            </a:r>
            <a:r>
              <a:rPr lang="en-US" altLang="zh-CN" sz="2400" b="1" baseline="30000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2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b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–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ab</a:t>
            </a:r>
            <a:r>
              <a:rPr lang="en-US" altLang="zh-CN" sz="2400" b="1" baseline="30000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3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–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    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a</a:t>
            </a:r>
            <a:r>
              <a:rPr lang="en-US" altLang="zh-CN" sz="2400" b="1" baseline="30000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2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b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–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a</a:t>
            </a:r>
            <a:r>
              <a:rPr lang="en-US" altLang="zh-CN" sz="2400" b="1" baseline="30000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3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b</a:t>
            </a:r>
            <a:r>
              <a:rPr lang="en-US" altLang="zh-CN" sz="2400" b="1" dirty="0" smtClean="0">
                <a:solidFill>
                  <a:prstClr val="black"/>
                </a:solidFill>
                <a:latin typeface="+mn-lt"/>
                <a:ea typeface="黑体" panose="02010609060101010101" pitchFamily="2" charset="-122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（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2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）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 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(7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m</a:t>
            </a:r>
            <a:r>
              <a:rPr lang="en-US" altLang="zh-CN" sz="2400" b="1" baseline="30000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2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–4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mn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–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n</a:t>
            </a:r>
            <a:r>
              <a:rPr lang="en-US" altLang="zh-CN" sz="2400" b="1" baseline="30000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2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)–(2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m</a:t>
            </a:r>
            <a:r>
              <a:rPr lang="en-US" altLang="zh-CN" sz="2400" b="1" baseline="30000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2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–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mn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+2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n</a:t>
            </a:r>
            <a:r>
              <a:rPr lang="en-US" altLang="zh-CN" sz="2400" b="1" baseline="30000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2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)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;</a:t>
            </a:r>
            <a:endParaRPr lang="zh-CN" altLang="en-US" sz="2400" b="1" dirty="0">
              <a:solidFill>
                <a:prstClr val="black"/>
              </a:solidFill>
              <a:latin typeface="Times New Roman"/>
              <a:ea typeface="黑体" panose="02010609060101010101" pitchFamily="2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 </a:t>
            </a:r>
            <a:endParaRPr lang="es-VE" altLang="zh-CN" sz="2400" b="1" dirty="0">
              <a:solidFill>
                <a:prstClr val="black"/>
              </a:solidFill>
              <a:latin typeface="Times New Roman"/>
              <a:ea typeface="黑体" panose="02010609060101010101" pitchFamily="2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（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3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）</a:t>
            </a:r>
            <a:r>
              <a:rPr lang="es-VE" altLang="zh-CN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 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–</a:t>
            </a:r>
            <a:r>
              <a:rPr lang="es-VE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3(3</a:t>
            </a:r>
            <a:r>
              <a:rPr lang="es-VE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x</a:t>
            </a:r>
            <a:r>
              <a:rPr lang="es-VE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+2</a:t>
            </a:r>
            <a:r>
              <a:rPr lang="es-VE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y</a:t>
            </a:r>
            <a:r>
              <a:rPr lang="es-VE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)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–</a:t>
            </a:r>
            <a:r>
              <a:rPr lang="es-VE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0.3(6</a:t>
            </a:r>
            <a:r>
              <a:rPr lang="es-VE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y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–</a:t>
            </a:r>
            <a:r>
              <a:rPr lang="es-VE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5</a:t>
            </a:r>
            <a:r>
              <a:rPr lang="es-VE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x</a:t>
            </a:r>
            <a:r>
              <a:rPr lang="es-VE" altLang="zh-CN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);</a:t>
            </a:r>
            <a:endParaRPr lang="es-VE" altLang="zh-CN" sz="2400" b="1" dirty="0">
              <a:solidFill>
                <a:prstClr val="black"/>
              </a:solidFill>
              <a:latin typeface="Times New Roman"/>
              <a:ea typeface="黑体" panose="02010609060101010101" pitchFamily="2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s-VE" altLang="zh-CN" sz="2400" b="1" dirty="0">
              <a:solidFill>
                <a:prstClr val="black"/>
              </a:solidFill>
              <a:latin typeface="Times New Roman"/>
              <a:ea typeface="黑体" panose="02010609060101010101" pitchFamily="2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（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4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）   </a:t>
            </a:r>
            <a:r>
              <a:rPr lang="es-VE" altLang="zh-CN" sz="2400" b="1" i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a</a:t>
            </a:r>
            <a:r>
              <a:rPr lang="es-VE" altLang="zh-CN" sz="2400" b="1" baseline="30000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3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–</a:t>
            </a:r>
            <a:r>
              <a:rPr lang="es-VE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2</a:t>
            </a:r>
            <a:r>
              <a:rPr lang="es-VE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–</a:t>
            </a:r>
            <a:r>
              <a:rPr lang="es-VE" altLang="zh-CN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6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–</a:t>
            </a:r>
            <a:r>
              <a:rPr lang="zh-CN" altLang="es-VE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    </a:t>
            </a:r>
            <a:r>
              <a:rPr lang="es-VE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( </a:t>
            </a:r>
            <a:r>
              <a:rPr lang="es-VE" altLang="zh-CN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 </a:t>
            </a:r>
            <a:r>
              <a:rPr lang="es-VE" altLang="zh-CN" sz="2400" b="1" i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a</a:t>
            </a:r>
            <a:r>
              <a:rPr lang="es-VE" altLang="zh-CN" sz="2400" b="1" baseline="30000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3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–</a:t>
            </a:r>
            <a:r>
              <a:rPr lang="es-VE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4</a:t>
            </a:r>
            <a:r>
              <a:rPr lang="es-VE" altLang="zh-CN" sz="2400" b="1" i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–</a:t>
            </a:r>
            <a:r>
              <a:rPr lang="es-VE" altLang="zh-CN" sz="2400" b="1" dirty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7</a:t>
            </a:r>
            <a:r>
              <a:rPr lang="es-VE" altLang="zh-CN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).</a:t>
            </a:r>
            <a:endParaRPr lang="en-US" altLang="zh-CN" sz="2400" b="1" dirty="0">
              <a:solidFill>
                <a:prstClr val="black"/>
              </a:solidFill>
              <a:latin typeface="Times New Roman"/>
              <a:ea typeface="黑体" panose="02010609060101010101" pitchFamily="2" charset="-122"/>
            </a:endParaRPr>
          </a:p>
        </p:txBody>
      </p:sp>
      <p:graphicFrame>
        <p:nvGraphicFramePr>
          <p:cNvPr id="96260" name="Object 4" descr="学科网(www.zxxk.com)--教育资源门户，提供试卷、教案、课件、论文、素材及各类教学资源下载，还有大量而丰富的教学相关资讯！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9079952"/>
              </p:ext>
            </p:extLst>
          </p:nvPr>
        </p:nvGraphicFramePr>
        <p:xfrm>
          <a:off x="3259784" y="1235551"/>
          <a:ext cx="250376" cy="61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4" name="Equation" r:id="rId3" imgW="152280" imgH="393480" progId="Equation.DSMT4">
                  <p:embed/>
                </p:oleObj>
              </mc:Choice>
              <mc:Fallback>
                <p:oleObj name="Equation" r:id="rId3" imgW="1522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59784" y="1235551"/>
                        <a:ext cx="250376" cy="612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2" name="Object 6" descr="学科网(www.zxxk.com)--教育资源门户，提供试卷、教案、课件、论文、素材及各类教学资源下载，还有大量而丰富的教学相关资讯！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1508702"/>
              </p:ext>
            </p:extLst>
          </p:nvPr>
        </p:nvGraphicFramePr>
        <p:xfrm>
          <a:off x="4859846" y="1255285"/>
          <a:ext cx="250376" cy="61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5" name="Equation" r:id="rId5" imgW="152280" imgH="393480" progId="Equation.DSMT4">
                  <p:embed/>
                </p:oleObj>
              </mc:Choice>
              <mc:Fallback>
                <p:oleObj name="Equation" r:id="rId5" imgW="1522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59846" y="1255285"/>
                        <a:ext cx="250376" cy="612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4" name="Object 8" descr="学科网(www.zxxk.com)--教育资源门户，提供试卷、教案、课件、论文、素材及各类教学资源下载，还有大量而丰富的教学相关资讯！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4703214"/>
              </p:ext>
            </p:extLst>
          </p:nvPr>
        </p:nvGraphicFramePr>
        <p:xfrm>
          <a:off x="6294643" y="1234077"/>
          <a:ext cx="235382" cy="61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6" name="Equation" r:id="rId7" imgW="152280" imgH="393480" progId="Equation.DSMT4">
                  <p:embed/>
                </p:oleObj>
              </mc:Choice>
              <mc:Fallback>
                <p:oleObj name="Equation" r:id="rId7" imgW="1522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294643" y="1234077"/>
                        <a:ext cx="235382" cy="612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6" name="Object 10" descr="学科网(www.zxxk.com)--教育资源门户，提供试卷、教案、课件、论文、素材及各类教学资源下载，还有大量而丰富的教学相关资讯！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1085569"/>
              </p:ext>
            </p:extLst>
          </p:nvPr>
        </p:nvGraphicFramePr>
        <p:xfrm>
          <a:off x="3025517" y="3635035"/>
          <a:ext cx="266091" cy="61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7" name="Equation" r:id="rId9" imgW="152280" imgH="393480" progId="Equation.DSMT4">
                  <p:embed/>
                </p:oleObj>
              </mc:Choice>
              <mc:Fallback>
                <p:oleObj name="Equation" r:id="rId9" imgW="1522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025517" y="3635035"/>
                        <a:ext cx="266091" cy="612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8" name="Object 12" descr="学科网(www.zxxk.com)--教育资源门户，提供试卷、教案、课件、论文、素材及各类教学资源下载，还有大量而丰富的教学相关资讯！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267280"/>
              </p:ext>
            </p:extLst>
          </p:nvPr>
        </p:nvGraphicFramePr>
        <p:xfrm>
          <a:off x="4511822" y="3605176"/>
          <a:ext cx="239467" cy="61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8" name="Equation" r:id="rId11" imgW="152280" imgH="393480" progId="Equation.DSMT4">
                  <p:embed/>
                </p:oleObj>
              </mc:Choice>
              <mc:Fallback>
                <p:oleObj name="Equation" r:id="rId11" imgW="1522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511822" y="3605176"/>
                        <a:ext cx="239467" cy="612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70" name="Object 14" descr="学科网(www.zxxk.com)--教育资源门户，提供试卷、教案、课件、论文、素材及各类教学资源下载，还有大量而丰富的教学相关资讯！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1311155"/>
              </p:ext>
            </p:extLst>
          </p:nvPr>
        </p:nvGraphicFramePr>
        <p:xfrm>
          <a:off x="4805915" y="3618142"/>
          <a:ext cx="239483" cy="61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9" name="Equation" r:id="rId13" imgW="152280" imgH="393480" progId="Equation.DSMT4">
                  <p:embed/>
                </p:oleObj>
              </mc:Choice>
              <mc:Fallback>
                <p:oleObj name="Equation" r:id="rId13" imgW="1522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805915" y="3618142"/>
                        <a:ext cx="239483" cy="612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087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59632" y="1995686"/>
            <a:ext cx="4591050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4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答案：</a:t>
            </a:r>
            <a:endParaRPr lang="en-US" altLang="zh-CN" sz="2400" b="1" dirty="0">
              <a:latin typeface="Times New Roman" panose="02020603050405020304" pitchFamily="18" charset="0"/>
              <a:ea typeface="仿宋" panose="02010609060101010101" pitchFamily="49" charset="-122"/>
              <a:cs typeface="仿宋" panose="02010609060101010101" charset="-122"/>
              <a:sym typeface="Arial" panose="020B0604020202020204" pitchFamily="34" charset="0"/>
            </a:endParaRPr>
          </a:p>
        </p:txBody>
      </p:sp>
      <p:graphicFrame>
        <p:nvGraphicFramePr>
          <p:cNvPr id="4" name="Object 4" descr="学科网(www.zxxk.com)--教育资源门户，提供试卷、教案、课件、论文、素材及各类教学资源下载，还有大量而丰富的教学相关资讯！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2648404"/>
              </p:ext>
            </p:extLst>
          </p:nvPr>
        </p:nvGraphicFramePr>
        <p:xfrm>
          <a:off x="2255869" y="1827393"/>
          <a:ext cx="3006593" cy="765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0" name="Equation" r:id="rId3" imgW="1485720" imgH="406080" progId="Equation.DSMT4">
                  <p:embed/>
                </p:oleObj>
              </mc:Choice>
              <mc:Fallback>
                <p:oleObj name="Equation" r:id="rId3" imgW="148572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55869" y="1827393"/>
                        <a:ext cx="3006593" cy="765436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 descr="学科网(www.zxxk.com)--教育资源门户，提供试卷、教案、课件、论文、素材及各类教学资源下载，还有大量而丰富的教学相关资讯！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8014996"/>
              </p:ext>
            </p:extLst>
          </p:nvPr>
        </p:nvGraphicFramePr>
        <p:xfrm>
          <a:off x="5406182" y="2054165"/>
          <a:ext cx="2582702" cy="347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1" name="Equation" r:id="rId5" imgW="1485720" imgH="203040" progId="Equation.DSMT4">
                  <p:embed/>
                </p:oleObj>
              </mc:Choice>
              <mc:Fallback>
                <p:oleObj name="Equation" r:id="rId5" imgW="14857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06182" y="2054165"/>
                        <a:ext cx="2582702" cy="347449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4" descr="学科网(www.zxxk.com)--教育资源门户，提供试卷、教案、课件、论文、素材及各类教学资源下载，还有大量而丰富的教学相关资讯！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1463273"/>
              </p:ext>
            </p:extLst>
          </p:nvPr>
        </p:nvGraphicFramePr>
        <p:xfrm>
          <a:off x="2289126" y="2569137"/>
          <a:ext cx="2540105" cy="4172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2" name="Equation" r:id="rId7" imgW="1282680" imgH="215640" progId="Equation.DSMT4">
                  <p:embed/>
                </p:oleObj>
              </mc:Choice>
              <mc:Fallback>
                <p:oleObj name="Equation" r:id="rId7" imgW="1282680" imgH="215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289126" y="2569137"/>
                        <a:ext cx="2540105" cy="417246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4" descr="学科网(www.zxxk.com)--教育资源门户，提供试卷、教案、课件、论文、素材及各类教学资源下载，还有大量而丰富的教学相关资讯！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3169190"/>
              </p:ext>
            </p:extLst>
          </p:nvPr>
        </p:nvGraphicFramePr>
        <p:xfrm>
          <a:off x="5406182" y="2441689"/>
          <a:ext cx="1943767" cy="672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3" name="Equation" r:id="rId9" imgW="965160" imgH="393480" progId="Equation.DSMT4">
                  <p:embed/>
                </p:oleObj>
              </mc:Choice>
              <mc:Fallback>
                <p:oleObj name="Equation" r:id="rId9" imgW="9651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406182" y="2441689"/>
                        <a:ext cx="1943767" cy="67214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466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47859" y="2116234"/>
            <a:ext cx="1963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整式的加减</a:t>
            </a:r>
            <a:endParaRPr lang="zh-CN" alt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407991" y="1459612"/>
            <a:ext cx="6625078" cy="2236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法则：①去括号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           ②合并同类项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注意：①去括号时注意符号变化           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 </a:t>
            </a:r>
            <a:r>
              <a:rPr lang="en-US" altLang="zh-CN" sz="2400" dirty="0" smtClean="0"/>
              <a:t>          </a:t>
            </a:r>
            <a:r>
              <a:rPr lang="zh-CN" altLang="en-US" sz="2400" dirty="0" smtClean="0"/>
              <a:t>②多项式相减时加括号</a:t>
            </a:r>
            <a:endParaRPr lang="en-US" altLang="zh-CN" sz="2400" dirty="0"/>
          </a:p>
        </p:txBody>
      </p:sp>
      <p:sp>
        <p:nvSpPr>
          <p:cNvPr id="10" name="左大括号 9"/>
          <p:cNvSpPr/>
          <p:nvPr/>
        </p:nvSpPr>
        <p:spPr>
          <a:xfrm>
            <a:off x="2195736" y="1635646"/>
            <a:ext cx="216024" cy="1728192"/>
          </a:xfrm>
          <a:prstGeom prst="leftBrace">
            <a:avLst>
              <a:gd name="adj1" fmla="val 68351"/>
              <a:gd name="adj2" fmla="val 5000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83568" y="1275606"/>
            <a:ext cx="8148260" cy="267765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sz="2800" b="0" dirty="0"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1.理解整式的加减实质就是去括号、合并同类项。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sz="2800" b="0" dirty="0"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2.在掌握合并同类项法则、去括号法则的基础上，掌握整式加减的一般步骤。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sz="2800" b="0" dirty="0"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3.能熟练准确的进行整式的加减运算。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2067694"/>
            <a:ext cx="5987009" cy="830981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699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71600" y="1203598"/>
            <a:ext cx="7133590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</a:t>
            </a:r>
            <a:r>
              <a:rPr lang="zh-CN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endParaRPr lang="en-US" altLang="zh-CN" sz="28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运用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合并同类项、去括号进行整式运算。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</a:t>
            </a:r>
            <a:r>
              <a:rPr lang="zh-CN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endParaRPr lang="en-US" altLang="zh-CN" sz="28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熟练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的进行整式加减的混合运算。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042757" y="1562750"/>
            <a:ext cx="854075" cy="497840"/>
            <a:chOff x="1055" y="1954"/>
            <a:chExt cx="1029" cy="554"/>
          </a:xfrm>
          <a:solidFill>
            <a:srgbClr val="009FB0"/>
          </a:solidFill>
        </p:grpSpPr>
        <p:sp>
          <p:nvSpPr>
            <p:cNvPr id="5" name="椭圆 4"/>
            <p:cNvSpPr/>
            <p:nvPr/>
          </p:nvSpPr>
          <p:spPr>
            <a:xfrm>
              <a:off x="1055" y="1954"/>
              <a:ext cx="554" cy="55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530" y="1954"/>
              <a:ext cx="554" cy="55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24403" y="1419877"/>
            <a:ext cx="7652053" cy="1129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 algn="just" eaLnBrk="1" latinLnBrk="0" hangingPunct="1">
              <a:lnSpc>
                <a:spcPct val="150000"/>
              </a:lnSpc>
            </a:pPr>
            <a:r>
              <a:rPr sz="2800" dirty="0" err="1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</a:t>
            </a:r>
            <a:r>
              <a:rPr sz="28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sz="2800" dirty="0" err="1">
                <a:latin typeface="黑体" panose="02010609060101010101" pitchFamily="49" charset="-122"/>
                <a:ea typeface="黑体" panose="02010609060101010101" pitchFamily="49" charset="-122"/>
              </a:rPr>
              <a:t>合并同类项和去括号是进行整式加减运算的基础，同学们还记的合并同类项法则与去括号法则吗</a:t>
            </a:r>
            <a:r>
              <a:rPr sz="2800" dirty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498912" y="1131590"/>
            <a:ext cx="8418830" cy="11882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35000"/>
              </a:lnSpc>
            </a:pPr>
            <a:r>
              <a:rPr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合并同类项法则</a:t>
            </a:r>
            <a:r>
              <a:rPr sz="2800" b="1" dirty="0" err="1">
                <a:latin typeface="Times New Roman" pitchFamily="18" charset="0"/>
                <a:cs typeface="Times New Roman" pitchFamily="18" charset="0"/>
                <a:sym typeface="+mn-ea"/>
              </a:rPr>
              <a:t>：</a:t>
            </a:r>
            <a:r>
              <a:rPr sz="2800" dirty="0" err="1">
                <a:latin typeface="Times New Roman" pitchFamily="18" charset="0"/>
                <a:cs typeface="Times New Roman" pitchFamily="18" charset="0"/>
                <a:sym typeface="+mn-ea"/>
              </a:rPr>
              <a:t>合并同类项后，所得项的系数是合并前各同类项的系数的和，字母连同它的指数不变</a:t>
            </a:r>
            <a:r>
              <a:rPr sz="2800" dirty="0">
                <a:latin typeface="Times New Roman" pitchFamily="18" charset="0"/>
                <a:cs typeface="Times New Roman" pitchFamily="18" charset="0"/>
                <a:sym typeface="+mn-ea"/>
              </a:rPr>
              <a:t>。</a:t>
            </a:r>
          </a:p>
        </p:txBody>
      </p:sp>
      <p:sp>
        <p:nvSpPr>
          <p:cNvPr id="3" name="文本框 6"/>
          <p:cNvSpPr txBox="1"/>
          <p:nvPr/>
        </p:nvSpPr>
        <p:spPr>
          <a:xfrm>
            <a:off x="498912" y="2643758"/>
            <a:ext cx="8418830" cy="17699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35000"/>
              </a:lnSpc>
            </a:pPr>
            <a:r>
              <a:rPr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去括号法则</a:t>
            </a:r>
            <a:r>
              <a:rPr sz="2800" b="1" dirty="0" err="1">
                <a:latin typeface="Times New Roman" pitchFamily="18" charset="0"/>
                <a:cs typeface="Times New Roman" pitchFamily="18" charset="0"/>
                <a:sym typeface="+mn-ea"/>
              </a:rPr>
              <a:t>：</a:t>
            </a:r>
            <a:r>
              <a:rPr sz="2800" dirty="0" err="1">
                <a:latin typeface="Times New Roman" pitchFamily="18" charset="0"/>
                <a:cs typeface="Times New Roman" pitchFamily="18" charset="0"/>
                <a:sym typeface="+mn-ea"/>
              </a:rPr>
              <a:t>一般地，一个数与一个多项式相乘，需要去括号，去括号就是用括号外的数乘括号内的每一项，再把所得的积相加</a:t>
            </a:r>
            <a:r>
              <a:rPr sz="2800" dirty="0">
                <a:latin typeface="Times New Roman" pitchFamily="18" charset="0"/>
                <a:cs typeface="Times New Roman" pitchFamily="18" charset="0"/>
                <a:sym typeface="+mn-ea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526344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39552" y="1203598"/>
            <a:ext cx="8267065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just" eaLnBrk="1" latinLnBrk="0" hangingPunct="1">
              <a:lnSpc>
                <a:spcPct val="150000"/>
              </a:lnSpc>
            </a:pPr>
            <a:r>
              <a:rPr sz="28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问题：</a:t>
            </a:r>
            <a:r>
              <a:rPr sz="2800" b="0">
                <a:latin typeface="Times New Roman" pitchFamily="18" charset="0"/>
                <a:cs typeface="Times New Roman" pitchFamily="18" charset="0"/>
              </a:rPr>
              <a:t>用代数式表示百位上的数字是</a:t>
            </a:r>
            <a:r>
              <a:rPr lang="en-US" sz="2800" b="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sz="2800" b="0">
                <a:latin typeface="Times New Roman" pitchFamily="18" charset="0"/>
                <a:cs typeface="Times New Roman" pitchFamily="18" charset="0"/>
              </a:rPr>
              <a:t>，十位上的数字是</a:t>
            </a:r>
            <a:r>
              <a:rPr lang="en-US" sz="2800" b="0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sz="2800" b="0">
                <a:latin typeface="Times New Roman" pitchFamily="18" charset="0"/>
                <a:cs typeface="Times New Roman" pitchFamily="18" charset="0"/>
              </a:rPr>
              <a:t>，个位上的数字是</a:t>
            </a:r>
            <a:r>
              <a:rPr lang="en-US" sz="2800" b="0" i="1">
                <a:latin typeface="Times New Roman" pitchFamily="18" charset="0"/>
                <a:cs typeface="Times New Roman" pitchFamily="18" charset="0"/>
              </a:rPr>
              <a:t>c</a:t>
            </a:r>
            <a:r>
              <a:rPr sz="2800" b="0">
                <a:latin typeface="Times New Roman" pitchFamily="18" charset="0"/>
                <a:cs typeface="Times New Roman" pitchFamily="18" charset="0"/>
              </a:rPr>
              <a:t>的三位数，再把这个三位数的百位上的数字与个位上的数字交换位置，计算所得数与原数的差，这个差能被11整除吗？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>
            <p:custDataLst>
              <p:tags r:id="rId1"/>
            </p:custDataLst>
          </p:nvPr>
        </p:nvSpPr>
        <p:spPr>
          <a:xfrm>
            <a:off x="1043608" y="1131590"/>
            <a:ext cx="5831205" cy="130317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解：设这个三位数是</a:t>
            </a:r>
            <a:r>
              <a:rPr lang="en-US" altLang="zh-CN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en-US" altLang="zh-CN" sz="28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+10</a:t>
            </a:r>
            <a:r>
              <a:rPr lang="en-US" altLang="zh-CN" sz="28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zh-CN" altLang="en-US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，交换后的三位数是</a:t>
            </a:r>
            <a:r>
              <a:rPr lang="en-US" altLang="zh-CN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en-US" altLang="zh-CN" sz="28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+10</a:t>
            </a:r>
            <a:r>
              <a:rPr lang="en-US" altLang="zh-CN" sz="28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altLang="zh-CN" sz="2800" b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75263" y="2499742"/>
            <a:ext cx="65527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则：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+10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(100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+10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=100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+10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-100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-10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=99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-99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=99(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0"/>
          <p:cNvSpPr txBox="1"/>
          <p:nvPr>
            <p:custDataLst>
              <p:tags r:id="rId1"/>
            </p:custDataLst>
          </p:nvPr>
        </p:nvSpPr>
        <p:spPr>
          <a:xfrm>
            <a:off x="899592" y="1563638"/>
            <a:ext cx="7971155" cy="13013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</a:pPr>
            <a:r>
              <a:rPr lang="zh-CN" sz="2800" b="0" dirty="0">
                <a:solidFill>
                  <a:srgbClr val="FF0000"/>
                </a:solidFill>
                <a:ea typeface="宋体" panose="02010600030101010101" pitchFamily="2" charset="-122"/>
              </a:rPr>
              <a:t>思考：</a:t>
            </a:r>
            <a:r>
              <a:rPr lang="zh-CN" sz="2800" b="0" dirty="0">
                <a:ea typeface="宋体" panose="02010600030101010101" pitchFamily="2" charset="-122"/>
              </a:rPr>
              <a:t>解决上述问题时涉及了整式的什么运算？说说你是如何运算的？</a:t>
            </a:r>
            <a:endParaRPr lang="zh-CN" altLang="en-US" sz="2800" b="0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499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6771" y="1033542"/>
            <a:ext cx="7633662" cy="7386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0" dirty="0">
                <a:solidFill>
                  <a:srgbClr val="0070C0"/>
                </a:solidFill>
                <a:ea typeface="宋体" panose="02010600030101010101" pitchFamily="2" charset="-122"/>
              </a:rPr>
              <a:t>思考：</a:t>
            </a:r>
            <a:r>
              <a:rPr sz="2800" b="0" dirty="0" err="1" smtClean="0">
                <a:ea typeface="宋体" panose="02010600030101010101" pitchFamily="2" charset="-122"/>
              </a:rPr>
              <a:t>请同学们试着总结一下整式加减的法则</a:t>
            </a:r>
            <a:r>
              <a:rPr lang="zh-CN" altLang="en-US" sz="2800" b="0" dirty="0" smtClean="0">
                <a:ea typeface="宋体" panose="02010600030101010101" pitchFamily="2" charset="-122"/>
              </a:rPr>
              <a:t>。</a:t>
            </a:r>
            <a:endParaRPr lang="en-US" sz="2800" b="0" dirty="0">
              <a:latin typeface="宋体" panose="02010600030101010101" pitchFamily="2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900430" y="1774604"/>
            <a:ext cx="7776026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1" dirty="0">
                <a:latin typeface="宋体" panose="02010600030101010101" pitchFamily="2" charset="-122"/>
              </a:rPr>
              <a:t>整式加减的法则：</a:t>
            </a:r>
            <a:r>
              <a:rPr lang="zh-CN" sz="2800" b="0" dirty="0">
                <a:latin typeface="宋体" panose="02010600030101010101" pitchFamily="2" charset="-122"/>
              </a:rPr>
              <a:t>几个整式相加减，如果有括号就先去括号，然后再合并同类项。</a:t>
            </a:r>
            <a:endParaRPr lang="zh-CN" altLang="en-US" sz="2800" b="0" dirty="0">
              <a:latin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1600" y="3241243"/>
            <a:ext cx="6351905" cy="1124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20000"/>
              </a:lnSpc>
            </a:pPr>
            <a:r>
              <a:rPr lang="zh-CN" sz="2800" b="1">
                <a:solidFill>
                  <a:srgbClr val="FF0000"/>
                </a:solidFill>
                <a:ea typeface="宋体" panose="02010600030101010101" pitchFamily="2" charset="-122"/>
              </a:rPr>
              <a:t>注意：</a:t>
            </a:r>
            <a:r>
              <a:rPr lang="zh-CN" sz="2800">
                <a:ea typeface="宋体" panose="02010600030101010101" pitchFamily="2" charset="-122"/>
              </a:rPr>
              <a:t>去括号时，如果括号外边是</a:t>
            </a:r>
            <a:r>
              <a:rPr lang="zh-CN" sz="2800">
                <a:solidFill>
                  <a:srgbClr val="FF0000"/>
                </a:solidFill>
                <a:ea typeface="宋体" panose="02010600030101010101" pitchFamily="2" charset="-122"/>
              </a:rPr>
              <a:t>负号，</a:t>
            </a:r>
            <a:r>
              <a:rPr lang="zh-CN" sz="2800">
                <a:ea typeface="宋体" panose="02010600030101010101" pitchFamily="2" charset="-122"/>
              </a:rPr>
              <a:t>去括号时，括号内的各项都要</a:t>
            </a:r>
            <a:r>
              <a:rPr lang="zh-CN" sz="2800">
                <a:solidFill>
                  <a:srgbClr val="FF0000"/>
                </a:solidFill>
                <a:ea typeface="宋体" panose="02010600030101010101" pitchFamily="2" charset="-122"/>
              </a:rPr>
              <a:t>变号</a:t>
            </a:r>
            <a:r>
              <a:rPr lang="zh-CN" sz="2800">
                <a:ea typeface="宋体" panose="02010600030101010101" pitchFamily="2" charset="-122"/>
              </a:rPr>
              <a:t>。</a:t>
            </a:r>
            <a:endParaRPr lang="zh-CN" altLang="en-US" sz="280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03cb5ca4-3200-47ea-8909-9a8b1196cda9"/>
  <p:tag name="COMMONDATA" val="eyJoZGlkIjoiOGY5ZTQ3ZTQxYzI3OGMwMDQ1ZGRjYjQ5NzM3NTRkMTIifQ=="/>
  <p:tag name="commondata" val="eyJoZGlkIjoiMjY4NDIwODRhNmQ3NGE4OTVhOTFmNjZkMGQxOGMzYm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688</Words>
  <Application>Microsoft Office PowerPoint</Application>
  <PresentationFormat>全屏显示(16:9)</PresentationFormat>
  <Paragraphs>87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Arial</vt:lpstr>
      <vt:lpstr>宋体</vt:lpstr>
      <vt:lpstr>仿宋</vt:lpstr>
      <vt:lpstr>隶书</vt:lpstr>
      <vt:lpstr>Calibri</vt:lpstr>
      <vt:lpstr>黑体</vt:lpstr>
      <vt:lpstr>楷体</vt:lpstr>
      <vt:lpstr>Times New Roman</vt:lpstr>
      <vt:lpstr>Cambria Math</vt:lpstr>
      <vt:lpstr>方正书宋_GBK</vt:lpstr>
      <vt:lpstr>2_自定义设计方案</vt:lpstr>
      <vt:lpstr>WPS 公式 3.0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806</cp:revision>
  <dcterms:created xsi:type="dcterms:W3CDTF">2023-10-19T08:02:00Z</dcterms:created>
  <dcterms:modified xsi:type="dcterms:W3CDTF">2024-08-21T07:43:20Z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2B079A8E17AF4B3F909CC5EE05710880_13</vt:lpwstr>
  </property>
</Properties>
</file>